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5" r:id="rId3"/>
    <p:sldId id="366" r:id="rId4"/>
    <p:sldId id="363" r:id="rId5"/>
    <p:sldId id="368" r:id="rId6"/>
    <p:sldId id="369" r:id="rId7"/>
    <p:sldId id="370" r:id="rId8"/>
    <p:sldId id="371" r:id="rId9"/>
    <p:sldId id="372" r:id="rId10"/>
    <p:sldId id="373" r:id="rId11"/>
    <p:sldId id="377" r:id="rId12"/>
    <p:sldId id="374" r:id="rId13"/>
    <p:sldId id="375" r:id="rId14"/>
    <p:sldId id="376" r:id="rId15"/>
    <p:sldId id="378" r:id="rId16"/>
    <p:sldId id="379" r:id="rId17"/>
    <p:sldId id="380" r:id="rId18"/>
    <p:sldId id="381" r:id="rId19"/>
    <p:sldId id="382" r:id="rId20"/>
    <p:sldId id="384" r:id="rId21"/>
    <p:sldId id="385" r:id="rId22"/>
    <p:sldId id="386" r:id="rId23"/>
    <p:sldId id="387" r:id="rId24"/>
    <p:sldId id="388" r:id="rId25"/>
    <p:sldId id="341" r:id="rId26"/>
    <p:sldId id="32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40E"/>
    <a:srgbClr val="FF9966"/>
    <a:srgbClr val="FF9933"/>
    <a:srgbClr val="0996ED"/>
    <a:srgbClr val="5DB2F9"/>
    <a:srgbClr val="FF0000"/>
    <a:srgbClr val="35ADF7"/>
    <a:srgbClr val="434343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88710" autoAdjust="0"/>
  </p:normalViewPr>
  <p:slideViewPr>
    <p:cSldViewPr>
      <p:cViewPr>
        <p:scale>
          <a:sx n="60" d="100"/>
          <a:sy n="60" d="100"/>
        </p:scale>
        <p:origin x="-150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31D913B6-2C7D-45A1-BC37-171E100872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76577E68-06D2-4E75-9A4B-4FFBD08FF2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94D38-27C9-400E-8952-F72FAA2FCCF9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7329-CD1E-439D-A122-F9568C95A6E3}" type="slidenum">
              <a:rPr lang="hr-HR" smtClean="0"/>
              <a:pPr/>
              <a:t>25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2C5F8-9014-4595-B297-EAAC54A6989C}" type="slidenum">
              <a:rPr lang="hr-HR" smtClean="0"/>
              <a:pPr/>
              <a:t>26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CAADD-18B9-44EF-9692-7301413A0EF8}" type="slidenum">
              <a:rPr lang="hr-HR" smtClean="0"/>
              <a:pPr/>
              <a:t>4</a:t>
            </a:fld>
            <a:endParaRPr lang="hr-H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00563" y="1150938"/>
            <a:ext cx="4643437" cy="190500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pic>
        <p:nvPicPr>
          <p:cNvPr id="9" name="Picture 17" descr="logo englesk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41021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527C-15A4-4DFE-B763-B6B3E237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5966-A551-4D65-A3BB-3707A8CD0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260350"/>
            <a:ext cx="2057400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019800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A0D8-872B-426C-8755-A972FB6B4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996ED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8888" y="6381750"/>
            <a:ext cx="2520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6D69-50E5-402E-ACB5-77261195F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619250" y="6381750"/>
            <a:ext cx="6697663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475" y="6381750"/>
            <a:ext cx="4897438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5EA3-F0C6-42D2-A962-21C6F43F3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6474-1096-4560-8F9A-1EECD2E70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A118-FDA4-4370-B920-C2C6EAF1C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8888" y="6381750"/>
            <a:ext cx="2520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4895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0085-92FA-4E16-A808-B598D6C0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31913" y="6381750"/>
            <a:ext cx="25193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4895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D448-8DBF-47EC-9378-93B3EE16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7FE0-9CEC-47E8-B1C6-DFCA9FBF7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D202-7590-4C5A-823E-89DEC2212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7991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DBAD95-3AA9-4058-872C-8C624DEBD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250825" y="1412875"/>
            <a:ext cx="8893175" cy="144463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95288" y="1557338"/>
            <a:ext cx="8748712" cy="71437"/>
          </a:xfrm>
          <a:prstGeom prst="rect">
            <a:avLst/>
          </a:prstGeom>
          <a:solidFill>
            <a:srgbClr val="0996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79" r:id="rId4"/>
    <p:sldLayoutId id="2147483880" r:id="rId5"/>
    <p:sldLayoutId id="2147483888" r:id="rId6"/>
    <p:sldLayoutId id="2147483889" r:id="rId7"/>
    <p:sldLayoutId id="2147483881" r:id="rId8"/>
    <p:sldLayoutId id="2147483882" r:id="rId9"/>
    <p:sldLayoutId id="2147483883" r:id="rId10"/>
    <p:sldLayoutId id="21474838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wmf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wm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132856"/>
            <a:ext cx="4032448" cy="1470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996ED"/>
                </a:solidFill>
              </a:rPr>
              <a:t>A migration from conventional LMS to a cloud-based learning platform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365104"/>
            <a:ext cx="7921625" cy="1198563"/>
          </a:xfrm>
        </p:spPr>
        <p:txBody>
          <a:bodyPr/>
          <a:lstStyle/>
          <a:p>
            <a:pPr eaLnBrk="1" hangingPunct="1"/>
            <a:r>
              <a:rPr lang="en-US" smtClean="0"/>
              <a:t>Nataša Hoić-Božić, Ema Kušen</a:t>
            </a:r>
          </a:p>
          <a:p>
            <a:pPr eaLnBrk="1" hangingPunct="1"/>
            <a:r>
              <a:rPr lang="en-US" sz="2800" smtClean="0"/>
              <a:t>Division of multimedia systems and e-learning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algn="l"/>
            <a:r>
              <a:rPr lang="en-US" sz="2800" smtClean="0"/>
              <a:t>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3968" y="0"/>
            <a:ext cx="46085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600" u="none" dirty="0"/>
              <a:t>Odjel za informatiku</a:t>
            </a:r>
            <a:r>
              <a:rPr lang="en-GB" sz="1600" u="none" dirty="0"/>
              <a:t>, </a:t>
            </a:r>
            <a:r>
              <a:rPr lang="hr-HR" sz="1600" u="none" dirty="0"/>
              <a:t>Sveučilište u Rijeci</a:t>
            </a:r>
            <a:endParaRPr lang="en-GB" sz="1600" u="none" dirty="0"/>
          </a:p>
          <a:p>
            <a:pPr algn="r"/>
            <a:r>
              <a:rPr lang="en-GB" sz="1600" u="none" dirty="0" err="1"/>
              <a:t>Omladinska</a:t>
            </a:r>
            <a:r>
              <a:rPr lang="en-GB" sz="1600" u="none" dirty="0"/>
              <a:t> 14, 51000 Rijeka, </a:t>
            </a:r>
            <a:r>
              <a:rPr lang="hr-HR" sz="1600" u="none" dirty="0"/>
              <a:t>Hrvatska</a:t>
            </a:r>
          </a:p>
          <a:p>
            <a:pPr algn="r"/>
            <a:r>
              <a:rPr lang="en-US" sz="1400" u="none" dirty="0"/>
              <a:t>Tel</a:t>
            </a:r>
            <a:r>
              <a:rPr lang="hr-HR" sz="1400" u="none" dirty="0"/>
              <a:t>.</a:t>
            </a:r>
            <a:r>
              <a:rPr lang="en-US" sz="1400" u="none" dirty="0"/>
              <a:t>: + 385 51 345 </a:t>
            </a:r>
            <a:r>
              <a:rPr lang="en-US" sz="1400" u="none" dirty="0" smtClean="0"/>
              <a:t>04</a:t>
            </a:r>
            <a:r>
              <a:rPr lang="hr-HR" sz="1400" u="none" dirty="0" smtClean="0"/>
              <a:t>6</a:t>
            </a:r>
            <a:r>
              <a:rPr lang="en-US" sz="1400" u="none" dirty="0" smtClean="0"/>
              <a:t> </a:t>
            </a:r>
            <a:r>
              <a:rPr lang="en-US" sz="1400" u="none" dirty="0"/>
              <a:t>Fax: + 385 51 </a:t>
            </a:r>
            <a:r>
              <a:rPr lang="en-US" sz="1400" u="none" dirty="0" smtClean="0"/>
              <a:t>34</a:t>
            </a:r>
            <a:r>
              <a:rPr lang="hr-HR" sz="1400" u="none" dirty="0" smtClean="0"/>
              <a:t>4 100</a:t>
            </a:r>
          </a:p>
          <a:p>
            <a:pPr algn="r"/>
            <a:r>
              <a:rPr lang="en-GB" sz="1600" u="none" dirty="0" smtClean="0">
                <a:solidFill>
                  <a:srgbClr val="0996ED"/>
                </a:solidFill>
              </a:rPr>
              <a:t>http://www.inf.uniri.hr</a:t>
            </a:r>
            <a:r>
              <a:rPr lang="hr-HR" sz="1600" u="none" dirty="0" smtClean="0">
                <a:solidFill>
                  <a:srgbClr val="0996ED"/>
                </a:solidFill>
              </a:rPr>
              <a:t> </a:t>
            </a:r>
            <a:endParaRPr lang="en-US" sz="1600" u="none" dirty="0" smtClean="0">
              <a:solidFill>
                <a:srgbClr val="0996ED"/>
              </a:solidFill>
            </a:endParaRPr>
          </a:p>
          <a:p>
            <a:pPr algn="r"/>
            <a:r>
              <a:rPr lang="en-US" sz="1600" u="none" dirty="0" smtClean="0"/>
              <a:t> </a:t>
            </a:r>
            <a:endParaRPr lang="en-US" sz="1600" u="none" dirty="0"/>
          </a:p>
        </p:txBody>
      </p:sp>
      <p:pic>
        <p:nvPicPr>
          <p:cNvPr id="46082" name="Picture 2" descr="http://www.novilist.hr/var/novilist/storage/images/vijesti/rijeka/pocelo-useljenje-u-novu-zgradu-sveucilisnih-odjela-u-kampusu/1931969-1-cro-HR/Pocelo-useljenje-u-novu-zgradu-sveucilisnih-odjela-u-Kampusu_ca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888432" cy="197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MudRi </a:t>
            </a:r>
            <a:r>
              <a:rPr lang="en-GB" dirty="0" smtClean="0"/>
              <a:t>drawbacks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36" y="1844824"/>
            <a:ext cx="8713664" cy="4525962"/>
          </a:xfrm>
        </p:spPr>
        <p:txBody>
          <a:bodyPr/>
          <a:lstStyle/>
          <a:p>
            <a:r>
              <a:rPr lang="en-US" sz="2800" dirty="0" smtClean="0"/>
              <a:t>need for upgrading to up-to-date versions</a:t>
            </a:r>
          </a:p>
          <a:p>
            <a:pPr lvl="0"/>
            <a:r>
              <a:rPr lang="en-US" sz="2800" dirty="0" smtClean="0"/>
              <a:t>need for administration and server maintenance</a:t>
            </a:r>
          </a:p>
          <a:p>
            <a:pPr lvl="0"/>
            <a:r>
              <a:rPr lang="en-US" sz="2800" dirty="0" smtClean="0"/>
              <a:t>a teacher cannot embed Web 2.0 tools or widgets on his own</a:t>
            </a:r>
          </a:p>
          <a:p>
            <a:pPr lvl="0"/>
            <a:r>
              <a:rPr lang="en-US" sz="2800" dirty="0" smtClean="0"/>
              <a:t>a risk of a server crash</a:t>
            </a:r>
          </a:p>
          <a:p>
            <a:pPr lvl="0"/>
            <a:r>
              <a:rPr lang="en-US" sz="2800" dirty="0" smtClean="0"/>
              <a:t>a need to handle a high workload</a:t>
            </a:r>
          </a:p>
          <a:p>
            <a:pPr lvl="0">
              <a:buNone/>
            </a:pP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0070C0"/>
                </a:solidFill>
              </a:rPr>
              <a:t>a need for a new cloud based LMS occurred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260648"/>
            <a:ext cx="21907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58" name="Picture 2" descr="minus sign,subtractions,buttons,digital calculators,PresentationPro"/>
          <p:cNvPicPr>
            <a:picLocks noChangeAspect="1" noChangeArrowheads="1"/>
          </p:cNvPicPr>
          <p:nvPr/>
        </p:nvPicPr>
        <p:blipFill>
          <a:blip r:embed="rId3" cstate="print"/>
          <a:srcRect l="9091" t="4545" r="9091"/>
          <a:stretch>
            <a:fillRect/>
          </a:stretch>
        </p:blipFill>
        <p:spPr bwMode="auto">
          <a:xfrm>
            <a:off x="7740352" y="1052736"/>
            <a:ext cx="1080120" cy="1260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2"/>
          </a:xfrm>
        </p:spPr>
        <p:txBody>
          <a:bodyPr/>
          <a:lstStyle/>
          <a:p>
            <a:r>
              <a:rPr lang="en-US" sz="2600" dirty="0" smtClean="0"/>
              <a:t>Course </a:t>
            </a:r>
            <a:r>
              <a:rPr lang="en-US" sz="2600" i="1" dirty="0" smtClean="0"/>
              <a:t>Operations Research</a:t>
            </a:r>
            <a:endParaRPr lang="en-US" sz="2600" dirty="0" smtClean="0"/>
          </a:p>
          <a:p>
            <a:r>
              <a:rPr lang="en-US" sz="2600" dirty="0" smtClean="0"/>
              <a:t>In</a:t>
            </a:r>
            <a:r>
              <a:rPr lang="hr-HR" sz="2600" dirty="0" smtClean="0"/>
              <a:t> </a:t>
            </a:r>
            <a:r>
              <a:rPr lang="en-US" sz="2600" dirty="0" smtClean="0"/>
              <a:t>2012/2013</a:t>
            </a:r>
            <a:r>
              <a:rPr lang="hr-HR" sz="2600" dirty="0" smtClean="0"/>
              <a:t> 35 </a:t>
            </a:r>
            <a:r>
              <a:rPr lang="en-US" sz="2600" dirty="0" smtClean="0"/>
              <a:t>senior students in the first year of graduate program Computer Science</a:t>
            </a:r>
          </a:p>
          <a:p>
            <a:r>
              <a:rPr lang="en-US" sz="2600" dirty="0" smtClean="0"/>
              <a:t>The same group was enrolled in </a:t>
            </a:r>
            <a:r>
              <a:rPr lang="en-US" sz="2600" dirty="0" err="1" smtClean="0"/>
              <a:t>MudRi</a:t>
            </a:r>
            <a:r>
              <a:rPr lang="en-US" sz="2600" dirty="0" smtClean="0"/>
              <a:t> e-course </a:t>
            </a:r>
            <a:r>
              <a:rPr lang="en-US" sz="2600" i="1" dirty="0" smtClean="0"/>
              <a:t>Multimedia Systems </a:t>
            </a:r>
            <a:r>
              <a:rPr lang="en-US" sz="2600" dirty="0" smtClean="0"/>
              <a:t>in 2011/2012</a:t>
            </a:r>
          </a:p>
          <a:p>
            <a:r>
              <a:rPr lang="en-US" sz="2600" dirty="0" smtClean="0"/>
              <a:t>f2f course </a:t>
            </a:r>
          </a:p>
          <a:p>
            <a:r>
              <a:rPr lang="en-US" sz="2600" dirty="0" smtClean="0"/>
              <a:t>LMS support by providing course materials, upload homework assignments, keep track of the course grades, post announcements, offer online quizzes for additional points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22530" name="Picture 2" descr="Big cover"/>
          <p:cNvPicPr>
            <a:picLocks noChangeAspect="1" noChangeArrowheads="1"/>
          </p:cNvPicPr>
          <p:nvPr/>
        </p:nvPicPr>
        <p:blipFill>
          <a:blip r:embed="rId3" cstate="print"/>
          <a:srcRect t="31715" b="7086"/>
          <a:stretch>
            <a:fillRect/>
          </a:stretch>
        </p:blipFill>
        <p:spPr bwMode="auto">
          <a:xfrm>
            <a:off x="6948264" y="188640"/>
            <a:ext cx="199016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five phase migration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criterion-based selection of the new LMS</a:t>
            </a: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Course import and adjustment</a:t>
            </a: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Student registration</a:t>
            </a: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Course progress</a:t>
            </a: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Course</a:t>
            </a:r>
            <a:r>
              <a:rPr lang="hr-HR" sz="2800" dirty="0" smtClean="0"/>
              <a:t> (LMS)</a:t>
            </a:r>
            <a:r>
              <a:rPr lang="en-GB" sz="2800" dirty="0" smtClean="0"/>
              <a:t> evaluation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69160"/>
            <a:ext cx="7488832" cy="11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" y="0"/>
            <a:ext cx="9145016" cy="1143000"/>
          </a:xfrm>
        </p:spPr>
        <p:txBody>
          <a:bodyPr/>
          <a:lstStyle/>
          <a:p>
            <a:pPr marL="742950" indent="-742950"/>
            <a:r>
              <a:rPr lang="en-US" sz="3600" dirty="0" smtClean="0"/>
              <a:t>1. Criterion-based selection of the new LMS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80920" cy="5511526"/>
        </p:xfrm>
        <a:graphic>
          <a:graphicData uri="http://schemas.openxmlformats.org/drawingml/2006/table">
            <a:tbl>
              <a:tblPr/>
              <a:tblGrid>
                <a:gridCol w="6552728"/>
                <a:gridCol w="1728192"/>
              </a:tblGrid>
              <a:tr h="57763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endParaRPr lang="hr-HR" sz="1800" b="1" dirty="0" smtClean="0">
                        <a:latin typeface="+mj-lt"/>
                        <a:ea typeface="Times New Roman"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CATEGORIES</a:t>
                      </a:r>
                      <a:endParaRPr lang="hr-HR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1600" b="1" dirty="0">
                          <a:latin typeface="+mj-lt"/>
                          <a:ea typeface="Times New Roman"/>
                        </a:rPr>
                        <a:t>SATISFACTION OF CRITERIA</a:t>
                      </a:r>
                      <a:endParaRPr lang="hr-HR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0476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1800" b="1" dirty="0">
                          <a:latin typeface="+mn-lt"/>
                          <a:ea typeface="Times New Roman"/>
                        </a:rPr>
                        <a:t>High level of importance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240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endParaRPr lang="hr-HR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240E"/>
                    </a:solidFill>
                  </a:tcPr>
                </a:tc>
              </a:tr>
              <a:tr h="2037544">
                <a:tc>
                  <a:txBody>
                    <a:bodyPr/>
                    <a:lstStyle/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supports designed learning activities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supports the following roles – professor, TA and student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organization of course topics into blocks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a quiz with various question types which is password restricted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math equations and formulas 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hand in a homework assignment, restrict the upload after the deadline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clear and easy to use </a:t>
                      </a:r>
                      <a:r>
                        <a:rPr lang="en-GB" sz="1800" dirty="0" err="1">
                          <a:latin typeface="+mn-lt"/>
                          <a:ea typeface="Times New Roman"/>
                        </a:rPr>
                        <a:t>gradebook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cost free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</a:rPr>
                        <a:t>online help</a:t>
                      </a:r>
                      <a:endParaRPr lang="hr-HR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endParaRPr lang="hr-HR" sz="2000" dirty="0" smtClean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 smtClean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endParaRPr lang="hr-HR" sz="2000" dirty="0" smtClean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 smtClean="0">
                          <a:latin typeface="+mj-lt"/>
                          <a:ea typeface="Times New Roman"/>
                        </a:rPr>
                        <a:t>+</a:t>
                      </a:r>
                      <a:endParaRPr lang="hr-HR" sz="2000" dirty="0" smtClean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smtClean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 smtClean="0">
                          <a:latin typeface="+mj-lt"/>
                          <a:ea typeface="Times New Roman"/>
                        </a:rPr>
                        <a:t>+</a:t>
                      </a:r>
                      <a:endParaRPr lang="hr-HR" sz="2000" dirty="0" smtClean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 smtClean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2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j-lt"/>
                          <a:ea typeface="Calibri"/>
                          <a:cs typeface="Times New Roman"/>
                        </a:rPr>
                        <a:t>Medium level of importance</a:t>
                      </a:r>
                      <a:endParaRPr lang="hr-H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endParaRPr lang="hr-H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0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  <a:ea typeface="Calibri"/>
                          <a:cs typeface="Times New Roman"/>
                        </a:rPr>
                        <a:t>import a zipped course from </a:t>
                      </a:r>
                      <a:r>
                        <a:rPr lang="en-GB" sz="1800" dirty="0" err="1">
                          <a:latin typeface="+mj-lt"/>
                          <a:ea typeface="Calibri"/>
                          <a:cs typeface="Times New Roman"/>
                        </a:rPr>
                        <a:t>MudRi</a:t>
                      </a:r>
                      <a:endParaRPr lang="hr-HR" sz="20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  <a:ea typeface="Calibri"/>
                          <a:cs typeface="Times New Roman"/>
                        </a:rPr>
                        <a:t>a teacher can embed additional tools into the course</a:t>
                      </a:r>
                      <a:endParaRPr lang="hr-H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159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+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1800" b="1">
                          <a:latin typeface="+mj-lt"/>
                          <a:ea typeface="Calibri"/>
                          <a:cs typeface="Times New Roman"/>
                        </a:rPr>
                        <a:t>Low level of importance</a:t>
                      </a:r>
                      <a:endParaRPr lang="hr-H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endParaRPr lang="hr-H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06578">
                <a:tc>
                  <a:txBody>
                    <a:bodyPr/>
                    <a:lstStyle/>
                    <a:p>
                      <a:pPr marL="38100"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  <a:ea typeface="Times New Roman"/>
                        </a:rPr>
                        <a:t>in the native language</a:t>
                      </a:r>
                      <a:endParaRPr lang="hr-HR" sz="2000" dirty="0">
                        <a:latin typeface="+mj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  <a:ea typeface="Times New Roman"/>
                        </a:rPr>
                        <a:t>local support</a:t>
                      </a:r>
                      <a:endParaRPr lang="hr-HR" sz="2000" dirty="0">
                        <a:latin typeface="+mj-lt"/>
                        <a:ea typeface="Times New Roman"/>
                      </a:endParaRPr>
                    </a:p>
                    <a:p>
                      <a:pPr marL="38100" algn="just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  <a:ea typeface="Times New Roman"/>
                        </a:rPr>
                        <a:t>adjustment to students with special needs</a:t>
                      </a:r>
                      <a:endParaRPr lang="hr-HR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-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-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  <a:p>
                      <a:pPr marL="38100"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609600" algn="l"/>
                          <a:tab pos="5715000" algn="r"/>
                        </a:tabLst>
                      </a:pPr>
                      <a:r>
                        <a:rPr lang="en-GB" sz="2000" dirty="0">
                          <a:latin typeface="+mj-lt"/>
                          <a:ea typeface="Times New Roman"/>
                        </a:rPr>
                        <a:t>-</a:t>
                      </a:r>
                      <a:endParaRPr lang="hr-HR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kern="1200" dirty="0" err="1" smtClean="0">
                <a:cs typeface="Arial" charset="0"/>
              </a:rPr>
              <a:t>Instructure</a:t>
            </a:r>
            <a:r>
              <a:rPr lang="en-US" kern="1200" dirty="0" smtClean="0">
                <a:cs typeface="Arial" charset="0"/>
              </a:rPr>
              <a:t> Canvas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Standard</a:t>
            </a:r>
            <a:r>
              <a:rPr lang="hr-HR" sz="2800" dirty="0" smtClean="0"/>
              <a:t> </a:t>
            </a:r>
            <a:r>
              <a:rPr lang="en-US" sz="2800" dirty="0" smtClean="0"/>
              <a:t>LMS features (assignments, </a:t>
            </a:r>
            <a:r>
              <a:rPr lang="en-US" sz="2800" dirty="0" err="1" smtClean="0"/>
              <a:t>gradebook</a:t>
            </a:r>
            <a:r>
              <a:rPr lang="en-US" sz="2800" dirty="0" smtClean="0"/>
              <a:t>, pages for course content, discussion tool, announcements, quizzes and integrated learning outcomes)</a:t>
            </a:r>
          </a:p>
          <a:p>
            <a:r>
              <a:rPr lang="en-US" sz="2800" dirty="0" smtClean="0"/>
              <a:t>Possibility</a:t>
            </a:r>
            <a:r>
              <a:rPr lang="hr-HR" sz="2800" dirty="0" smtClean="0"/>
              <a:t> </a:t>
            </a:r>
            <a:r>
              <a:rPr lang="en-US" sz="2800" dirty="0" smtClean="0"/>
              <a:t>to include external tools and widgets, i.e. to make the personalized learning environment </a:t>
            </a:r>
          </a:p>
          <a:p>
            <a:r>
              <a:rPr lang="en-US" sz="2800" dirty="0" smtClean="0"/>
              <a:t>Adaptable</a:t>
            </a:r>
            <a:r>
              <a:rPr lang="hr-HR" sz="2800" dirty="0" smtClean="0"/>
              <a:t> </a:t>
            </a:r>
            <a:r>
              <a:rPr lang="en-US" sz="2800" dirty="0" smtClean="0"/>
              <a:t>for accessing from mobile devices such as mobile phones and tablets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18434" name="Picture 2" descr="New Canvas Logo"/>
          <p:cNvPicPr>
            <a:picLocks noChangeAspect="1" noChangeArrowheads="1"/>
          </p:cNvPicPr>
          <p:nvPr/>
        </p:nvPicPr>
        <p:blipFill>
          <a:blip r:embed="rId2" cstate="print"/>
          <a:srcRect t="16772"/>
          <a:stretch>
            <a:fillRect/>
          </a:stretch>
        </p:blipFill>
        <p:spPr bwMode="auto">
          <a:xfrm>
            <a:off x="6588224" y="188640"/>
            <a:ext cx="208589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</a:t>
            </a:r>
            <a:r>
              <a:rPr lang="hr-HR" sz="4000" dirty="0" smtClean="0"/>
              <a:t>.</a:t>
            </a:r>
            <a:r>
              <a:rPr lang="en-US" sz="4000" dirty="0" smtClean="0"/>
              <a:t> Course import and adjustment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Zipped</a:t>
            </a:r>
            <a:r>
              <a:rPr lang="hr-HR" dirty="0" smtClean="0"/>
              <a:t> </a:t>
            </a:r>
            <a:r>
              <a:rPr lang="en-GB" dirty="0" smtClean="0"/>
              <a:t>file of the course was imported from </a:t>
            </a:r>
            <a:r>
              <a:rPr lang="en-GB" dirty="0" err="1" smtClean="0"/>
              <a:t>MudRi</a:t>
            </a:r>
            <a:endParaRPr lang="hr-HR" dirty="0" smtClean="0"/>
          </a:p>
          <a:p>
            <a:r>
              <a:rPr lang="en-GB" dirty="0" smtClean="0"/>
              <a:t>Course</a:t>
            </a:r>
            <a:r>
              <a:rPr lang="hr-HR" dirty="0" smtClean="0"/>
              <a:t> </a:t>
            </a:r>
            <a:r>
              <a:rPr lang="en-GB" dirty="0" smtClean="0"/>
              <a:t>assignments and quizzes were reorganized</a:t>
            </a:r>
            <a:endParaRPr lang="hr-HR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45720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2070339" cy="92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</a:t>
            </a:r>
            <a:r>
              <a:rPr lang="en-GB" dirty="0" smtClean="0"/>
              <a:t>Student 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7561535" cy="4525962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enrolment in the course had to be done by the instructor (instead of using </a:t>
            </a:r>
            <a:r>
              <a:rPr lang="en-US" dirty="0" err="1" smtClean="0"/>
              <a:t>AAI@Edu</a:t>
            </a:r>
            <a:r>
              <a:rPr lang="hr-HR" dirty="0" smtClean="0"/>
              <a:t>  student</a:t>
            </a:r>
            <a:r>
              <a:rPr lang="en-US" dirty="0" smtClean="0"/>
              <a:t> identity</a:t>
            </a:r>
            <a:r>
              <a:rPr lang="hr-HR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654277" cy="277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r>
              <a:rPr lang="hr-HR" dirty="0" smtClean="0"/>
              <a:t>.</a:t>
            </a:r>
            <a:r>
              <a:rPr lang="en-GB" dirty="0" smtClean="0"/>
              <a:t> Course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4249167" cy="4525962"/>
          </a:xfrm>
        </p:spPr>
        <p:txBody>
          <a:bodyPr/>
          <a:lstStyle/>
          <a:p>
            <a:r>
              <a:rPr lang="en-US" sz="2800" smtClean="0"/>
              <a:t>Course was held traditionally in the classroom</a:t>
            </a:r>
          </a:p>
          <a:p>
            <a:r>
              <a:rPr lang="en-US" sz="2800" smtClean="0"/>
              <a:t>Lecture notes, online quizzes, homework assignments, forum </a:t>
            </a:r>
          </a:p>
          <a:p>
            <a:r>
              <a:rPr lang="en-US" sz="2800" smtClean="0"/>
              <a:t>Graph builder widget for solving homework assignments (</a:t>
            </a:r>
            <a:r>
              <a:rPr lang="en-US" sz="2800" kern="1200" smtClean="0">
                <a:latin typeface="Arial" charset="0"/>
                <a:cs typeface="Arial" charset="0"/>
              </a:rPr>
              <a:t>a linear programming problem)</a:t>
            </a:r>
            <a:endParaRPr lang="en-US" sz="2800" smtClean="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876" y="1700808"/>
            <a:ext cx="3357109" cy="169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556716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Course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Anonymous</a:t>
            </a:r>
            <a:r>
              <a:rPr lang="hr-HR" dirty="0" smtClean="0"/>
              <a:t> s</a:t>
            </a:r>
            <a:r>
              <a:rPr lang="en-US" dirty="0" err="1" smtClean="0"/>
              <a:t>urvey</a:t>
            </a:r>
            <a:r>
              <a:rPr lang="en-US" dirty="0" smtClean="0"/>
              <a:t> (86%</a:t>
            </a:r>
            <a:r>
              <a:rPr lang="hr-HR" dirty="0" smtClean="0"/>
              <a:t> </a:t>
            </a:r>
            <a:r>
              <a:rPr lang="en-US" dirty="0" smtClean="0"/>
              <a:t>students  completed)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General information about the use of mobile technology in daily life (7 questions)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Students’ attitudes towards the LMS in cloud (14 </a:t>
            </a:r>
            <a:r>
              <a:rPr lang="en-US" dirty="0" err="1" smtClean="0"/>
              <a:t>Likert</a:t>
            </a:r>
            <a:r>
              <a:rPr lang="en-US" dirty="0" smtClean="0"/>
              <a:t> scale question)</a:t>
            </a:r>
          </a:p>
          <a:p>
            <a:pPr marL="1371600" lvl="2" indent="-514350"/>
            <a:r>
              <a:rPr lang="en-US" dirty="0" smtClean="0"/>
              <a:t>three groups of questions: mobility, security and personalization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Additional comments about the use of the system </a:t>
            </a:r>
            <a:r>
              <a:rPr lang="en-US" dirty="0" err="1" smtClean="0"/>
              <a:t>Instructure</a:t>
            </a:r>
            <a:r>
              <a:rPr lang="en-US" dirty="0" smtClean="0"/>
              <a:t> Canvas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67205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4788024" y="404664"/>
            <a:ext cx="4038600" cy="45259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Purpose of mobile device use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4294967295"/>
          </p:nvPr>
        </p:nvSpPr>
        <p:spPr>
          <a:xfrm>
            <a:off x="395536" y="332656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Possession of mobile devices</a:t>
            </a:r>
          </a:p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355976" cy="26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564" y="2204864"/>
            <a:ext cx="4380419" cy="263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187624" y="515719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dirty="0" smtClean="0"/>
              <a:t>The possession of mobile devices and purpose of using among students</a:t>
            </a:r>
            <a:endParaRPr lang="en-US" sz="24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Content-centric course design approach and standard LMS are no longer meeting the student preferences and need</a:t>
            </a:r>
          </a:p>
          <a:p>
            <a:r>
              <a:rPr lang="en-US" sz="2800" dirty="0" smtClean="0"/>
              <a:t>Work-in-progress with the aim to identify cloud- based learning platforms as motivating tool for students at the Department of Informatics</a:t>
            </a:r>
          </a:p>
          <a:p>
            <a:r>
              <a:rPr lang="en-US" sz="2800" dirty="0" smtClean="0"/>
              <a:t>Possible migration from </a:t>
            </a:r>
            <a:r>
              <a:rPr lang="en-US" sz="2800" dirty="0" err="1" smtClean="0"/>
              <a:t>Moodle</a:t>
            </a:r>
            <a:r>
              <a:rPr lang="en-US" sz="2800" dirty="0" smtClean="0"/>
              <a:t> LMS to </a:t>
            </a:r>
            <a:r>
              <a:rPr lang="en-US" sz="2800" dirty="0" err="1" smtClean="0"/>
              <a:t>Instructure</a:t>
            </a:r>
            <a:r>
              <a:rPr lang="en-US" sz="2800" dirty="0" smtClean="0"/>
              <a:t> Canvas system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8" name="Picture 4" descr="http://www.thecloudreviewer.com/wp-content/uploads/2013/01/cloud-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48680" cy="11615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038600" cy="4525962"/>
          </a:xfrm>
        </p:spPr>
        <p:txBody>
          <a:bodyPr/>
          <a:lstStyle/>
          <a:p>
            <a:pPr algn="ctr">
              <a:buNone/>
            </a:pPr>
            <a:r>
              <a:rPr lang="en-GB" sz="3200" dirty="0" smtClean="0"/>
              <a:t>Devices used for accessing Canvas</a:t>
            </a:r>
          </a:p>
          <a:p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4525962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Access to the Canvas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3046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309368" cy="25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187624" y="515719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smtClean="0"/>
              <a:t>Devices used and the place where the students access the Instructure Canvas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4" y="1772816"/>
            <a:ext cx="9129336" cy="424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305182" cy="433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7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Cloud-based LMS was well accepted among students</a:t>
            </a:r>
          </a:p>
          <a:p>
            <a:r>
              <a:rPr lang="en-US" sz="2800" dirty="0" smtClean="0"/>
              <a:t>83% of the participants were satisfied with learning in the system </a:t>
            </a:r>
            <a:r>
              <a:rPr lang="en-US" sz="2800" dirty="0" err="1" smtClean="0"/>
              <a:t>Instructure</a:t>
            </a:r>
            <a:r>
              <a:rPr lang="en-US" sz="2800" dirty="0" smtClean="0"/>
              <a:t> Canvas</a:t>
            </a:r>
            <a:endParaRPr lang="hr-HR" sz="2800" dirty="0" smtClean="0"/>
          </a:p>
          <a:p>
            <a:r>
              <a:rPr lang="en-US" sz="2800" dirty="0" smtClean="0"/>
              <a:t>Participants in survey did not express feelings of insecurity and discomfort</a:t>
            </a:r>
          </a:p>
          <a:p>
            <a:r>
              <a:rPr lang="en-GB" sz="2800" dirty="0" smtClean="0"/>
              <a:t>There</a:t>
            </a:r>
            <a:r>
              <a:rPr lang="hr-HR" sz="2800" dirty="0" smtClean="0"/>
              <a:t> </a:t>
            </a:r>
            <a:r>
              <a:rPr lang="en-GB" sz="2800" dirty="0" smtClean="0"/>
              <a:t>is no significant difference in the opinion about the importance of accessing an LMS with a mobile device</a:t>
            </a:r>
            <a:endParaRPr lang="hr-HR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6D69-50E5-402E-ACB5-77261195FC0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13th SE Workshop, Bansko, 25.8-1.9.2013</a:t>
            </a:r>
            <a:endParaRPr lang="en-US" dirty="0"/>
          </a:p>
        </p:txBody>
      </p:sp>
      <p:pic>
        <p:nvPicPr>
          <p:cNvPr id="7170" name="Picture 2" descr="Northern Ireland aims to create Europe’s first education 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44016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plans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8569325" cy="4525962"/>
          </a:xfrm>
        </p:spPr>
        <p:txBody>
          <a:bodyPr/>
          <a:lstStyle/>
          <a:p>
            <a:r>
              <a:rPr lang="en-US" sz="2800" dirty="0" smtClean="0"/>
              <a:t>Importance</a:t>
            </a:r>
            <a:r>
              <a:rPr lang="hr-HR" sz="2800" dirty="0" smtClean="0"/>
              <a:t> </a:t>
            </a:r>
            <a:r>
              <a:rPr lang="en-US" sz="2800" dirty="0" smtClean="0"/>
              <a:t>of accessing an LMS with a mobile device (</a:t>
            </a:r>
            <a:r>
              <a:rPr lang="en-US" sz="2800" dirty="0" err="1" smtClean="0"/>
              <a:t>smartphones</a:t>
            </a:r>
            <a:r>
              <a:rPr lang="en-US" sz="2800" dirty="0" smtClean="0"/>
              <a:t>, tablets) is still not an issue among our students</a:t>
            </a:r>
          </a:p>
          <a:p>
            <a:r>
              <a:rPr lang="en-US" sz="2800" dirty="0" smtClean="0"/>
              <a:t>From the instructor’s perspective, the migration from </a:t>
            </a:r>
            <a:r>
              <a:rPr lang="en-US" sz="2800" dirty="0" err="1" smtClean="0"/>
              <a:t>Moodle</a:t>
            </a:r>
            <a:r>
              <a:rPr lang="en-US" sz="2800" dirty="0" smtClean="0"/>
              <a:t> LMS to a cloud-based learning platform could be time-consuming for e-courses with lots of resources and activities</a:t>
            </a:r>
          </a:p>
          <a:p>
            <a:r>
              <a:rPr lang="en-US" sz="2800" dirty="0" smtClean="0"/>
              <a:t>Further examining the cloud-based solutions and potentially incorporate them in </a:t>
            </a:r>
            <a:r>
              <a:rPr lang="hr-HR" sz="2800" dirty="0" smtClean="0"/>
              <a:t>some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en-US" sz="2800" dirty="0" smtClean="0"/>
              <a:t>our courses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ECB104-DE00-42EA-B06F-25E07E0BFD0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5122" name="Picture 2" descr="cloud computing blog1 Desktop Virtualization Use Cases: Edu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084664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/>
          </p:nvPr>
        </p:nvSpPr>
        <p:spPr>
          <a:xfrm>
            <a:off x="539750" y="2492375"/>
            <a:ext cx="7772400" cy="1470025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Thank you for your attention!</a:t>
            </a:r>
            <a:br>
              <a:rPr lang="en-GB" smtClean="0"/>
            </a:br>
            <a:endParaRPr lang="en-GB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4581525"/>
            <a:ext cx="3960812" cy="719138"/>
          </a:xfrm>
        </p:spPr>
        <p:txBody>
          <a:bodyPr/>
          <a:lstStyle/>
          <a:p>
            <a:pPr algn="l" eaLnBrk="1" hangingPunct="1"/>
            <a:r>
              <a:rPr lang="en-GB" sz="2800" dirty="0" err="1" smtClean="0"/>
              <a:t>Nataša</a:t>
            </a:r>
            <a:r>
              <a:rPr lang="en-GB" sz="2800" dirty="0" smtClean="0"/>
              <a:t> Hoić-</a:t>
            </a:r>
            <a:r>
              <a:rPr lang="en-GB" sz="2800" dirty="0" err="1" smtClean="0"/>
              <a:t>Božić</a:t>
            </a:r>
            <a:r>
              <a:rPr lang="en-GB" sz="2800" dirty="0" smtClean="0"/>
              <a:t>   </a:t>
            </a:r>
          </a:p>
          <a:p>
            <a:pPr algn="l" eaLnBrk="1" hangingPunct="1"/>
            <a:r>
              <a:rPr lang="en-GB" sz="2800" dirty="0" smtClean="0">
                <a:solidFill>
                  <a:srgbClr val="0996ED"/>
                </a:solidFill>
              </a:rPr>
              <a:t>natasah@inf.uniri.hr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971550" y="1484313"/>
            <a:ext cx="262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u="none">
                <a:solidFill>
                  <a:srgbClr val="0996ED"/>
                </a:solidFill>
              </a:rPr>
              <a:t>www.inf.uniri.hr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7145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tmdigest.com/wp-content/uploads/2012/04/LMS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3645024"/>
            <a:ext cx="3600400" cy="20219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e-</a:t>
            </a:r>
            <a:r>
              <a:rPr lang="en-US" dirty="0" err="1" smtClean="0"/>
              <a:t>learninig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6552728" cy="4525962"/>
          </a:xfrm>
        </p:spPr>
        <p:txBody>
          <a:bodyPr/>
          <a:lstStyle/>
          <a:p>
            <a:r>
              <a:rPr lang="en-US" sz="2800" dirty="0" smtClean="0"/>
              <a:t>Learning </a:t>
            </a:r>
            <a:r>
              <a:rPr lang="en-US" sz="2800" dirty="0" err="1" smtClean="0"/>
              <a:t>Managment</a:t>
            </a:r>
            <a:r>
              <a:rPr lang="en-US" sz="2800" dirty="0" smtClean="0"/>
              <a:t> System (LMS) or Virtual Learning Environment (VLE)</a:t>
            </a:r>
          </a:p>
          <a:p>
            <a:r>
              <a:rPr lang="en-US" sz="2800" dirty="0" smtClean="0"/>
              <a:t>Content-cent</a:t>
            </a:r>
            <a:r>
              <a:rPr lang="hr-HR" sz="2800" dirty="0" smtClean="0"/>
              <a:t>e</a:t>
            </a:r>
            <a:r>
              <a:rPr lang="en-US" sz="2800" dirty="0" smtClean="0"/>
              <a:t>red instead of student-centered approach</a:t>
            </a:r>
          </a:p>
          <a:p>
            <a:r>
              <a:rPr lang="en-US" sz="2800" dirty="0" smtClean="0"/>
              <a:t>Typical actions: </a:t>
            </a:r>
          </a:p>
          <a:p>
            <a:pPr lvl="1"/>
            <a:r>
              <a:rPr lang="en-US" sz="2400" dirty="0" smtClean="0"/>
              <a:t>learning from online materials, </a:t>
            </a:r>
          </a:p>
          <a:p>
            <a:pPr lvl="1"/>
            <a:r>
              <a:rPr lang="en-US" sz="2400" dirty="0" smtClean="0"/>
              <a:t>taking online quizzes, </a:t>
            </a:r>
          </a:p>
          <a:p>
            <a:pPr lvl="1"/>
            <a:r>
              <a:rPr lang="en-US" sz="2400" dirty="0" smtClean="0"/>
              <a:t>handing in homework solutions and projects,</a:t>
            </a:r>
          </a:p>
          <a:p>
            <a:pPr lvl="1"/>
            <a:r>
              <a:rPr lang="en-US" sz="2400" dirty="0" smtClean="0"/>
              <a:t>communicating with the instructor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98050" y="1484784"/>
            <a:ext cx="3229925" cy="4886394"/>
            <a:chOff x="4787900" y="1556767"/>
            <a:chExt cx="4356100" cy="5935440"/>
          </a:xfrm>
        </p:grpSpPr>
        <p:pic>
          <p:nvPicPr>
            <p:cNvPr id="7" name="Picture 55" descr="j04338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5113" y="2708275"/>
              <a:ext cx="749300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9" descr="AHyCo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163" y="5084763"/>
              <a:ext cx="1584325" cy="52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3" descr="st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61325" y="3235325"/>
              <a:ext cx="75882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3" descr="web2_icons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6900" y="4365625"/>
              <a:ext cx="2197100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4" descr="web2_icons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16938" y="5157788"/>
              <a:ext cx="592137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8" descr="i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45413" y="5589588"/>
              <a:ext cx="611187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9" descr="firefo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40588" y="5229225"/>
              <a:ext cx="604837" cy="604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0" descr="moodle"/>
            <p:cNvPicPr>
              <a:picLocks noChangeAspect="1" noChangeArrowheads="1"/>
            </p:cNvPicPr>
            <p:nvPr/>
          </p:nvPicPr>
          <p:blipFill>
            <a:blip r:embed="rId10" cstate="print"/>
            <a:srcRect t="21762" b="15544"/>
            <a:stretch>
              <a:fillRect/>
            </a:stretch>
          </p:blipFill>
          <p:spPr bwMode="auto">
            <a:xfrm>
              <a:off x="4864100" y="5949950"/>
              <a:ext cx="136842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1" descr="webct_logo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05550" y="5805488"/>
              <a:ext cx="936625" cy="3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http://webmail.keele.ac.uk/redirect/gmail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56715" y="6367463"/>
              <a:ext cx="1124744" cy="1124744"/>
            </a:xfrm>
            <a:prstGeom prst="rect">
              <a:avLst/>
            </a:prstGeom>
            <a:noFill/>
          </p:spPr>
        </p:pic>
        <p:pic>
          <p:nvPicPr>
            <p:cNvPr id="19" name="Picture 10" descr="MCj0426054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04025" y="1844104"/>
              <a:ext cx="1120775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7" descr="MCj04413410000[1]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32363" y="1556767"/>
              <a:ext cx="1468437" cy="146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3" descr="j044209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940425" y="3068067"/>
              <a:ext cx="185102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6" descr="j042607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388350" y="2852167"/>
              <a:ext cx="700088" cy="81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7" descr="student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87900" y="3356992"/>
              <a:ext cx="939800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5" descr="j04339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208963" y="1772667"/>
              <a:ext cx="935037" cy="93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777" y="260648"/>
            <a:ext cx="8928223" cy="1143000"/>
          </a:xfrm>
        </p:spPr>
        <p:txBody>
          <a:bodyPr/>
          <a:lstStyle/>
          <a:p>
            <a:r>
              <a:rPr lang="en-US" sz="4000" dirty="0" smtClean="0"/>
              <a:t>Personal learning environments (PLE)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5473303" cy="4525962"/>
          </a:xfrm>
        </p:spPr>
        <p:txBody>
          <a:bodyPr/>
          <a:lstStyle/>
          <a:p>
            <a:r>
              <a:rPr lang="en-US" sz="3000" dirty="0" smtClean="0"/>
              <a:t>Tools, </a:t>
            </a:r>
            <a:r>
              <a:rPr lang="en-US" sz="3000" dirty="0" smtClean="0"/>
              <a:t>communities, and services that </a:t>
            </a:r>
            <a:r>
              <a:rPr lang="en-US" sz="3000" dirty="0" smtClean="0"/>
              <a:t>help students manage </a:t>
            </a:r>
            <a:r>
              <a:rPr lang="en-US" sz="3000" dirty="0" smtClean="0"/>
              <a:t>their own </a:t>
            </a:r>
            <a:r>
              <a:rPr lang="en-US" sz="3000" dirty="0" smtClean="0"/>
              <a:t>learning</a:t>
            </a:r>
          </a:p>
          <a:p>
            <a:r>
              <a:rPr lang="en-US" sz="3000" dirty="0" smtClean="0"/>
              <a:t>Web 2.0 tools allow students to create, share, publish and collaborate over the Internet </a:t>
            </a:r>
          </a:p>
          <a:p>
            <a:r>
              <a:rPr lang="en-US" sz="3000" dirty="0" smtClean="0"/>
              <a:t>Cloud computing technologies </a:t>
            </a:r>
            <a:endParaRPr lang="en-US" sz="30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5329287" cy="4525962"/>
          </a:xfrm>
        </p:spPr>
        <p:txBody>
          <a:bodyPr/>
          <a:lstStyle/>
          <a:p>
            <a:r>
              <a:rPr lang="en-GB" sz="2800" dirty="0" smtClean="0"/>
              <a:t>Computation</a:t>
            </a:r>
            <a:r>
              <a:rPr lang="hr-HR" sz="2800" dirty="0" smtClean="0"/>
              <a:t> </a:t>
            </a:r>
            <a:r>
              <a:rPr lang="en-GB" sz="2800" dirty="0" smtClean="0"/>
              <a:t>paradigm in which the resources of an IT system are offered as services in a flexible way over the Internet</a:t>
            </a:r>
            <a:endParaRPr lang="hr-HR" sz="2800" dirty="0" smtClean="0"/>
          </a:p>
          <a:p>
            <a:r>
              <a:rPr lang="en-GB" sz="2800" dirty="0" smtClean="0"/>
              <a:t>Users</a:t>
            </a:r>
            <a:r>
              <a:rPr lang="hr-HR" sz="2800" dirty="0" smtClean="0"/>
              <a:t> </a:t>
            </a:r>
            <a:r>
              <a:rPr lang="en-GB" sz="2800" dirty="0" smtClean="0"/>
              <a:t>can access services in real</a:t>
            </a:r>
            <a:r>
              <a:rPr lang="hr-HR" sz="2800" dirty="0" smtClean="0"/>
              <a:t> time </a:t>
            </a:r>
            <a:r>
              <a:rPr lang="en-US" sz="2800" dirty="0" smtClean="0"/>
              <a:t>without interacting with service’s provider </a:t>
            </a:r>
            <a:endParaRPr lang="hr-HR" sz="2800" dirty="0" smtClean="0"/>
          </a:p>
          <a:p>
            <a:r>
              <a:rPr lang="en-GB" sz="2800" dirty="0" smtClean="0"/>
              <a:t>Services</a:t>
            </a:r>
            <a:r>
              <a:rPr lang="hr-HR" sz="2800" dirty="0" smtClean="0"/>
              <a:t> </a:t>
            </a:r>
            <a:r>
              <a:rPr lang="en-GB" sz="2800" dirty="0" smtClean="0"/>
              <a:t>are delivered in a “pay-as-you-go” model </a:t>
            </a:r>
            <a:endParaRPr lang="hr-HR" sz="2800" dirty="0" smtClean="0"/>
          </a:p>
          <a:p>
            <a:endParaRPr lang="hr-HR" sz="2800" dirty="0" smtClean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2052" name="Picture 4" descr="File:Cloud computing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54" y="2132856"/>
            <a:ext cx="3660746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oud service levels"/>
          <p:cNvPicPr>
            <a:picLocks noChangeAspect="1" noChangeArrowheads="1"/>
          </p:cNvPicPr>
          <p:nvPr/>
        </p:nvPicPr>
        <p:blipFill>
          <a:blip r:embed="rId2" cstate="print"/>
          <a:srcRect t="12766"/>
          <a:stretch>
            <a:fillRect/>
          </a:stretch>
        </p:blipFill>
        <p:spPr bwMode="auto">
          <a:xfrm>
            <a:off x="4496390" y="2348880"/>
            <a:ext cx="4647610" cy="28083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4969247" cy="4525962"/>
          </a:xfrm>
        </p:spPr>
        <p:txBody>
          <a:bodyPr/>
          <a:lstStyle/>
          <a:p>
            <a:pPr lvl="0"/>
            <a:r>
              <a:rPr lang="en-US" sz="2800" dirty="0" smtClean="0"/>
              <a:t>Infrastructure as a service (</a:t>
            </a:r>
            <a:r>
              <a:rPr lang="en-US" sz="2800" dirty="0" err="1" smtClean="0">
                <a:solidFill>
                  <a:srgbClr val="0996ED"/>
                </a:solidFill>
              </a:rPr>
              <a:t>IaaS</a:t>
            </a:r>
            <a:r>
              <a:rPr lang="en-US" sz="2800" dirty="0" smtClean="0"/>
              <a:t>): network, servers, storage, …</a:t>
            </a:r>
          </a:p>
          <a:p>
            <a:pPr lvl="0"/>
            <a:r>
              <a:rPr lang="en-US" sz="2800" dirty="0" smtClean="0"/>
              <a:t>Platform as a service (</a:t>
            </a:r>
            <a:r>
              <a:rPr lang="en-US" sz="2800" dirty="0" err="1" smtClean="0">
                <a:solidFill>
                  <a:srgbClr val="0996ED"/>
                </a:solidFill>
              </a:rPr>
              <a:t>PaaS</a:t>
            </a:r>
            <a:r>
              <a:rPr lang="en-US" sz="2800" dirty="0" smtClean="0"/>
              <a:t>): tools for creating users’ programs </a:t>
            </a:r>
          </a:p>
          <a:p>
            <a:pPr lvl="0"/>
            <a:r>
              <a:rPr lang="en-US" sz="2800" dirty="0" smtClean="0"/>
              <a:t>Software as a service (</a:t>
            </a:r>
            <a:r>
              <a:rPr lang="en-US" sz="2800" dirty="0" err="1" smtClean="0">
                <a:solidFill>
                  <a:srgbClr val="0996ED"/>
                </a:solidFill>
              </a:rPr>
              <a:t>SaaS</a:t>
            </a:r>
            <a:r>
              <a:rPr lang="en-US" sz="2800" dirty="0" smtClean="0"/>
              <a:t>): complete user applications accessed from cloud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advantages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6193383" cy="4525962"/>
          </a:xfrm>
        </p:spPr>
        <p:txBody>
          <a:bodyPr/>
          <a:lstStyle/>
          <a:p>
            <a:r>
              <a:rPr lang="en-US" sz="2600" dirty="0" smtClean="0"/>
              <a:t>24/7 access to applications, infrastructure and content from anywhere</a:t>
            </a:r>
          </a:p>
          <a:p>
            <a:r>
              <a:rPr lang="en-US" sz="2600" dirty="0" smtClean="0"/>
              <a:t>Simplified software installation, centralized control, and simplified maintenance</a:t>
            </a:r>
          </a:p>
          <a:p>
            <a:r>
              <a:rPr lang="en-US" sz="2600" dirty="0" smtClean="0"/>
              <a:t>Low-cost or free services on demand through browser with various devices (mobile phones, computers, tablets)</a:t>
            </a:r>
          </a:p>
          <a:p>
            <a:r>
              <a:rPr lang="en-US" sz="2600" dirty="0" smtClean="0"/>
              <a:t>Social media services and other Web 2.0 tools through the </a:t>
            </a:r>
            <a:r>
              <a:rPr lang="en-US" sz="2600" dirty="0" err="1" smtClean="0"/>
              <a:t>SaaS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8" name="Picture 2" descr="http://www.gadgetfreaknews.com/wp-content/uploads/2012/11/cloud-computing-education-sector-e1354733457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308808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migration to a learning platform in the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65591" cy="4525962"/>
          </a:xfrm>
        </p:spPr>
        <p:txBody>
          <a:bodyPr/>
          <a:lstStyle/>
          <a:p>
            <a:r>
              <a:rPr lang="en-US" sz="2800" dirty="0" smtClean="0"/>
              <a:t>Universities “early adopters” in using cloud computing</a:t>
            </a:r>
          </a:p>
          <a:p>
            <a:r>
              <a:rPr lang="en-US" sz="2800" dirty="0" smtClean="0"/>
              <a:t>Decision to migrate to a LMS in the cloud depends on pedagogical issues:</a:t>
            </a:r>
          </a:p>
          <a:p>
            <a:pPr lvl="1"/>
            <a:r>
              <a:rPr lang="en-US" sz="2400" dirty="0" smtClean="0"/>
              <a:t>different teaching methods and learning styles, various kinds of multimedia content presentation and educational activities (assignments, quizzes, reading course materials, tools for communication, …)</a:t>
            </a:r>
          </a:p>
          <a:p>
            <a:r>
              <a:rPr lang="en-US" sz="2800" dirty="0" smtClean="0"/>
              <a:t>Possible problem: insecurity of users regarding their personal data stored in a cloud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13th SE Workshop, </a:t>
            </a:r>
            <a:r>
              <a:rPr lang="en-US" dirty="0" err="1" smtClean="0"/>
              <a:t>Bansko</a:t>
            </a:r>
            <a:r>
              <a:rPr lang="en-US" dirty="0" smtClean="0"/>
              <a:t>, 25.8-1.9.2013</a:t>
            </a:r>
            <a:endParaRPr lang="en-US" dirty="0"/>
          </a:p>
        </p:txBody>
      </p:sp>
      <p:pic>
        <p:nvPicPr>
          <p:cNvPr id="6" name="Picture 2" descr="Online Classroom Stock Photo - 15804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0"/>
            <a:ext cx="1883702" cy="1412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at UNIRI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4465191" cy="4525962"/>
          </a:xfrm>
        </p:spPr>
        <p:txBody>
          <a:bodyPr/>
          <a:lstStyle/>
          <a:p>
            <a:r>
              <a:rPr lang="hr-HR" sz="2800" dirty="0" smtClean="0"/>
              <a:t>E</a:t>
            </a:r>
            <a:r>
              <a:rPr lang="en-US" sz="2800" dirty="0" smtClean="0"/>
              <a:t>-learning platform: LMS </a:t>
            </a:r>
            <a:r>
              <a:rPr lang="en-US" sz="2800" dirty="0" err="1" smtClean="0"/>
              <a:t>MudRi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r>
              <a:rPr lang="en-US" sz="2800" dirty="0" err="1" smtClean="0"/>
              <a:t>Moodle</a:t>
            </a:r>
            <a:r>
              <a:rPr lang="en-US" sz="2800" dirty="0" smtClean="0"/>
              <a:t> system</a:t>
            </a:r>
            <a:r>
              <a:rPr lang="hr-HR" sz="2800" dirty="0" smtClean="0"/>
              <a:t> </a:t>
            </a:r>
            <a:r>
              <a:rPr lang="en-GB" sz="2800" dirty="0" smtClean="0"/>
              <a:t>adapted to the specific needs of </a:t>
            </a:r>
            <a:r>
              <a:rPr lang="hr-HR" sz="2800" dirty="0" smtClean="0"/>
              <a:t>UNIRI</a:t>
            </a:r>
            <a:endParaRPr lang="en-US" sz="2800" dirty="0" smtClean="0"/>
          </a:p>
          <a:p>
            <a:r>
              <a:rPr lang="en-US" sz="2800" dirty="0" smtClean="0"/>
              <a:t>Access through authentication and authorization infrastructure identity </a:t>
            </a:r>
            <a:r>
              <a:rPr lang="en-US" sz="2800" dirty="0" err="1" smtClean="0"/>
              <a:t>AAI@Edu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13th SE Workshop, Bansko, 25.8-1.9.2013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220072" y="2132856"/>
            <a:ext cx="3421142" cy="303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1907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jel_eng">
  <a:themeElements>
    <a:clrScheme name="odjel_cr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djel_cr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djel_cr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TS010286717</Template>
  <TotalTime>26448</TotalTime>
  <Words>1228</Words>
  <Application>Microsoft Office PowerPoint</Application>
  <PresentationFormat>On-screen Show (4:3)</PresentationFormat>
  <Paragraphs>206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odjel_eng</vt:lpstr>
      <vt:lpstr>A migration from conventional LMS to a cloud-based learning platform </vt:lpstr>
      <vt:lpstr>Introduction</vt:lpstr>
      <vt:lpstr>Traditional e-learninig</vt:lpstr>
      <vt:lpstr>Personal learning environments (PLE)</vt:lpstr>
      <vt:lpstr>Cloud computing </vt:lpstr>
      <vt:lpstr>Cloud computing layers</vt:lpstr>
      <vt:lpstr>Cloud computing advantages in education</vt:lpstr>
      <vt:lpstr>A migration to a learning platform in the cloud</vt:lpstr>
      <vt:lpstr>Experiences at UNIRI</vt:lpstr>
      <vt:lpstr>MudRi drawbacks</vt:lpstr>
      <vt:lpstr>Background</vt:lpstr>
      <vt:lpstr>A five phase migration process</vt:lpstr>
      <vt:lpstr>1. Criterion-based selection of the new LMS</vt:lpstr>
      <vt:lpstr>Instructure Canvas</vt:lpstr>
      <vt:lpstr>2. Course import and adjustment</vt:lpstr>
      <vt:lpstr>3. Student registration</vt:lpstr>
      <vt:lpstr>4. Course progress</vt:lpstr>
      <vt:lpstr>5. Course evaluation </vt:lpstr>
      <vt:lpstr>Slide 19</vt:lpstr>
      <vt:lpstr>Slide 20</vt:lpstr>
      <vt:lpstr>Mobility</vt:lpstr>
      <vt:lpstr>Security</vt:lpstr>
      <vt:lpstr>Personalization</vt:lpstr>
      <vt:lpstr>Concluding remarks</vt:lpstr>
      <vt:lpstr>Future plans </vt:lpstr>
      <vt:lpstr> Thank you for your attention! </vt:lpstr>
    </vt:vector>
  </TitlesOfParts>
  <Company>UNIRI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Nataša</dc:creator>
  <cp:lastModifiedBy>Natasa Hoic-Bozic</cp:lastModifiedBy>
  <cp:revision>799</cp:revision>
  <dcterms:created xsi:type="dcterms:W3CDTF">2010-08-28T17:42:12Z</dcterms:created>
  <dcterms:modified xsi:type="dcterms:W3CDTF">2013-08-24T06:48:00Z</dcterms:modified>
</cp:coreProperties>
</file>